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9" r:id="rId6"/>
    <p:sldId id="260" r:id="rId7"/>
    <p:sldId id="268" r:id="rId8"/>
    <p:sldId id="261" r:id="rId9"/>
    <p:sldId id="262" r:id="rId10"/>
    <p:sldId id="263"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70" autoAdjust="0"/>
    <p:restoredTop sz="96962" autoAdjust="0"/>
  </p:normalViewPr>
  <p:slideViewPr>
    <p:cSldViewPr>
      <p:cViewPr varScale="1">
        <p:scale>
          <a:sx n="71" d="100"/>
          <a:sy n="71" d="100"/>
        </p:scale>
        <p:origin x="-13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E103EB-651A-47D5-8D36-A261B7EFCDD8}" type="datetimeFigureOut">
              <a:rPr lang="en-US" smtClean="0"/>
              <a:pPr/>
              <a:t>9/11/2014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1D8331-48D5-4F4B-B50D-A258A6B6F22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One of the objectives of the acquisition of the Mekong Cham University (MCU) by EDUS educational institution is to increase funding for the educational institution so that it can be able to implement projects that have been kept pending following insufficient funds available. In the case study, it is seen that the EDUS educational institution has been unable to admit large number of students despite the fact that it has good reputation. Having insufficient physical facilities is one of the reasons as to why the institution has been unable to expand. It can also be noted that the institution has been unable to offer online courses as a result of lack of sufficient funding to acquire facilities that can be used to facilitate the offering of online courses. According to Gaughan (2007), acquisitions is important in that it pools assets together and hence thereby making it possible to undertake projects that could not be undertaken by a single entity. Hence, this is one of the objectives of the acquisition of the educational institution in the case study. </a:t>
            </a:r>
          </a:p>
          <a:p>
            <a:endParaRPr lang="en-US" dirty="0"/>
          </a:p>
        </p:txBody>
      </p:sp>
      <p:sp>
        <p:nvSpPr>
          <p:cNvPr id="4" name="Slide Number Placeholder 3"/>
          <p:cNvSpPr>
            <a:spLocks noGrp="1"/>
          </p:cNvSpPr>
          <p:nvPr>
            <p:ph type="sldNum" sz="quarter" idx="10"/>
          </p:nvPr>
        </p:nvSpPr>
        <p:spPr/>
        <p:txBody>
          <a:bodyPr/>
          <a:lstStyle/>
          <a:p>
            <a:fld id="{331D8331-48D5-4F4B-B50D-A258A6B6F222}"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Still, acquisition can increase the goodwill of an organization if the organization is absorbed by another organization that has goodwill (Gaughan, 2007). EDUS Corporation has a very good reputation of offering quality education. As such, one of the objectives of the acquisition of Gaughan (2007) was to boost the reputation of the institution in terms of offering quality education. Improved image of the educational institution is one of the specific objectives related to informing potential students of new capabilities and offerings resulting from the acquisition. Since EDUS has good reputation in relation to offering quality education, potential students will easily be convinced that the Mekong Cham University (MCU) will offer quality education after is has been absorbed by EDUS. Improved and sufficient facilities are also an objective related to informing potential students of new capabilities and offerings in the Mekong Cham University (MCU). Students will be easily convinced that the school is capable of offering quality education since it will be having sufficient facilities associated with increased funding from the acquisition.</a:t>
            </a:r>
          </a:p>
          <a:p>
            <a:endParaRPr lang="en-US" dirty="0"/>
          </a:p>
        </p:txBody>
      </p:sp>
      <p:sp>
        <p:nvSpPr>
          <p:cNvPr id="4" name="Slide Number Placeholder 3"/>
          <p:cNvSpPr>
            <a:spLocks noGrp="1"/>
          </p:cNvSpPr>
          <p:nvPr>
            <p:ph type="sldNum" sz="quarter" idx="10"/>
          </p:nvPr>
        </p:nvSpPr>
        <p:spPr/>
        <p:txBody>
          <a:bodyPr/>
          <a:lstStyle/>
          <a:p>
            <a:fld id="{331D8331-48D5-4F4B-B50D-A258A6B6F222}"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kern="1200" dirty="0" smtClean="0">
                <a:solidFill>
                  <a:schemeClr val="tx1"/>
                </a:solidFill>
                <a:latin typeface="+mn-lt"/>
                <a:ea typeface="+mn-ea"/>
                <a:cs typeface="+mn-cs"/>
              </a:rPr>
              <a:t>According to Kaplan &amp; Norton (2001), an organization is affected by its environment and hence an organization should consider its environment when it is placing strategies. Kaplan &amp; Norton (2001) provide that a business environment refers to the factors that can impact on the performance and hence the progress of an organization. Business environment can be classified into internal and external business environment. Internal business environment refers to the factors within an organization that can impact on the performance of the organization. External business environment refers to the factors outside a business organization that can impact on the performance of the organization. In the case of the acquisition of the educational institution, the promotional decisions are likely to be affected by culture of students who originate from different cultural backgrounds. It can be noted that the students who are involved in this acquisition are from different countries and hence they have different cultures. As such, this may impact on the process of recruiting new students into the educational institutions. Also, since the institution will operate in multiple countries it is likely to be affected by such economic factors as exchange rates.</a:t>
            </a:r>
          </a:p>
          <a:p>
            <a:r>
              <a:rPr lang="en-US" sz="1200" kern="1200" dirty="0" smtClean="0">
                <a:solidFill>
                  <a:schemeClr val="tx1"/>
                </a:solidFill>
                <a:latin typeface="+mn-lt"/>
                <a:ea typeface="+mn-ea"/>
                <a:cs typeface="+mn-cs"/>
              </a:rPr>
              <a:t>Also, the acquisition plan is likely to be affected by legal environment since there are different legal policies in different countries. Since after acquisition the institution will be operating across different countries which have different legal policies governing education systems, the legal policies of different countries regarding education systems in the respective countries may be different and hence posing a challenge of running the institutions across the different countries. </a:t>
            </a:r>
            <a:endParaRPr lang="en-US" dirty="0"/>
          </a:p>
        </p:txBody>
      </p:sp>
      <p:sp>
        <p:nvSpPr>
          <p:cNvPr id="4" name="Slide Number Placeholder 3"/>
          <p:cNvSpPr>
            <a:spLocks noGrp="1"/>
          </p:cNvSpPr>
          <p:nvPr>
            <p:ph type="sldNum" sz="quarter" idx="10"/>
          </p:nvPr>
        </p:nvSpPr>
        <p:spPr/>
        <p:txBody>
          <a:bodyPr/>
          <a:lstStyle/>
          <a:p>
            <a:fld id="{331D8331-48D5-4F4B-B50D-A258A6B6F222}"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Acquisition means that the two different managements of the two different organizations will come together. It is worth noting that the two different managements have different policies regarding their respective operations and hence they may have incompatible policies a fact that is likely to bring challenges to the promotional decisions.</a:t>
            </a:r>
          </a:p>
          <a:p>
            <a:endParaRPr lang="en-US" dirty="0"/>
          </a:p>
        </p:txBody>
      </p:sp>
      <p:sp>
        <p:nvSpPr>
          <p:cNvPr id="4" name="Slide Number Placeholder 3"/>
          <p:cNvSpPr>
            <a:spLocks noGrp="1"/>
          </p:cNvSpPr>
          <p:nvPr>
            <p:ph type="sldNum" sz="quarter" idx="10"/>
          </p:nvPr>
        </p:nvSpPr>
        <p:spPr/>
        <p:txBody>
          <a:bodyPr/>
          <a:lstStyle/>
          <a:p>
            <a:fld id="{331D8331-48D5-4F4B-B50D-A258A6B6F222}"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According to Armstrong &amp; Cunningham (2012), media plan refers to the process of selecting which media to use in advertisement in specific target markets in specified periods so that the best results are yielded from the media advertisement. Armstrong &amp; Cunningham (2012) provides that the cost and the size of the target market are key determinants of the form of media to be used. </a:t>
            </a:r>
          </a:p>
          <a:p>
            <a:endParaRPr lang="en-US" dirty="0"/>
          </a:p>
        </p:txBody>
      </p:sp>
      <p:sp>
        <p:nvSpPr>
          <p:cNvPr id="4" name="Slide Number Placeholder 3"/>
          <p:cNvSpPr>
            <a:spLocks noGrp="1"/>
          </p:cNvSpPr>
          <p:nvPr>
            <p:ph type="sldNum" sz="quarter" idx="10"/>
          </p:nvPr>
        </p:nvSpPr>
        <p:spPr/>
        <p:txBody>
          <a:bodyPr/>
          <a:lstStyle/>
          <a:p>
            <a:fld id="{331D8331-48D5-4F4B-B50D-A258A6B6F222}"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In the case of communicating to potential students with media advertisements, internet and advertising through broadcasting media such as television is the most efficient. Such advertisements reach a large number of people who are physically in different geographical areas. Also, they are cheaper as compared to such other media advertisement as using broadcasting speakers that are mounted on the moving tracks. The target market is in this case is physically large and hence that explains why such advertisements as using broadcasting mikes mounted on moving trucks would be expensive and time consuming.</a:t>
            </a:r>
            <a:endParaRPr lang="en-US" dirty="0"/>
          </a:p>
        </p:txBody>
      </p:sp>
      <p:sp>
        <p:nvSpPr>
          <p:cNvPr id="4" name="Slide Number Placeholder 3"/>
          <p:cNvSpPr>
            <a:spLocks noGrp="1"/>
          </p:cNvSpPr>
          <p:nvPr>
            <p:ph type="sldNum" sz="quarter" idx="10"/>
          </p:nvPr>
        </p:nvSpPr>
        <p:spPr/>
        <p:txBody>
          <a:bodyPr/>
          <a:lstStyle/>
          <a:p>
            <a:fld id="{331D8331-48D5-4F4B-B50D-A258A6B6F222}"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According to Jeannet &amp; Hennessey (2005), push marketing strategies involves undertaking to ensure that the services or products of an organization are taken to the customer thereby creating a need for the customers to buy the products or services. Examples of push strategies include undertaking personal selling. The push strategy to attract potential strategies in this case may not be effective. This is because target market is geographically large and hence it will be difficult to take the services to all the population that is in the target market.</a:t>
            </a:r>
          </a:p>
          <a:p>
            <a:endParaRPr lang="en-US" dirty="0"/>
          </a:p>
        </p:txBody>
      </p:sp>
      <p:sp>
        <p:nvSpPr>
          <p:cNvPr id="4" name="Slide Number Placeholder 3"/>
          <p:cNvSpPr>
            <a:spLocks noGrp="1"/>
          </p:cNvSpPr>
          <p:nvPr>
            <p:ph type="sldNum" sz="quarter" idx="10"/>
          </p:nvPr>
        </p:nvSpPr>
        <p:spPr/>
        <p:txBody>
          <a:bodyPr/>
          <a:lstStyle/>
          <a:p>
            <a:fld id="{331D8331-48D5-4F4B-B50D-A258A6B6F222}"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It is recommendable that the institution should undertake research and development programs. The programs will help to determine the business environment factors that are likely to affect adversely the operations of the organization and hence thereby undertake suitable strategies to counteract such effects. Also, it is recommendable that in this case the pull marketing strategies should be used. The strategies will be cost effective since they reach a large population and the target market in this case is large.</a:t>
            </a:r>
          </a:p>
          <a:p>
            <a:endParaRPr lang="en-US" dirty="0"/>
          </a:p>
        </p:txBody>
      </p:sp>
      <p:sp>
        <p:nvSpPr>
          <p:cNvPr id="4" name="Slide Number Placeholder 3"/>
          <p:cNvSpPr>
            <a:spLocks noGrp="1"/>
          </p:cNvSpPr>
          <p:nvPr>
            <p:ph type="sldNum" sz="quarter" idx="10"/>
          </p:nvPr>
        </p:nvSpPr>
        <p:spPr/>
        <p:txBody>
          <a:bodyPr/>
          <a:lstStyle/>
          <a:p>
            <a:fld id="{331D8331-48D5-4F4B-B50D-A258A6B6F222}"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6012CE8-EF22-4831-8358-9B3C63F8DC8D}" type="datetimeFigureOut">
              <a:rPr lang="en-US" smtClean="0"/>
              <a:pPr/>
              <a:t>9/11/2014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6893798-7CF3-4781-88D6-6DB88A0B755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012CE8-EF22-4831-8358-9B3C63F8DC8D}" type="datetimeFigureOut">
              <a:rPr lang="en-US" smtClean="0"/>
              <a:pPr/>
              <a:t>9/11/2014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93798-7CF3-4781-88D6-6DB88A0B75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012CE8-EF22-4831-8358-9B3C63F8DC8D}" type="datetimeFigureOut">
              <a:rPr lang="en-US" smtClean="0"/>
              <a:pPr/>
              <a:t>9/11/2014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93798-7CF3-4781-88D6-6DB88A0B75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012CE8-EF22-4831-8358-9B3C63F8DC8D}" type="datetimeFigureOut">
              <a:rPr lang="en-US" smtClean="0"/>
              <a:pPr/>
              <a:t>9/11/2014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93798-7CF3-4781-88D6-6DB88A0B75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6012CE8-EF22-4831-8358-9B3C63F8DC8D}" type="datetimeFigureOut">
              <a:rPr lang="en-US" smtClean="0"/>
              <a:pPr/>
              <a:t>9/11/2014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93798-7CF3-4781-88D6-6DB88A0B755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6012CE8-EF22-4831-8358-9B3C63F8DC8D}" type="datetimeFigureOut">
              <a:rPr lang="en-US" smtClean="0"/>
              <a:pPr/>
              <a:t>9/11/2014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93798-7CF3-4781-88D6-6DB88A0B75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6012CE8-EF22-4831-8358-9B3C63F8DC8D}" type="datetimeFigureOut">
              <a:rPr lang="en-US" smtClean="0"/>
              <a:pPr/>
              <a:t>9/11/2014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893798-7CF3-4781-88D6-6DB88A0B75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6012CE8-EF22-4831-8358-9B3C63F8DC8D}" type="datetimeFigureOut">
              <a:rPr lang="en-US" smtClean="0"/>
              <a:pPr/>
              <a:t>9/11/2014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893798-7CF3-4781-88D6-6DB88A0B75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12CE8-EF22-4831-8358-9B3C63F8DC8D}" type="datetimeFigureOut">
              <a:rPr lang="en-US" smtClean="0"/>
              <a:pPr/>
              <a:t>9/11/2014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893798-7CF3-4781-88D6-6DB88A0B75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6012CE8-EF22-4831-8358-9B3C63F8DC8D}" type="datetimeFigureOut">
              <a:rPr lang="en-US" smtClean="0"/>
              <a:pPr/>
              <a:t>9/11/2014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93798-7CF3-4781-88D6-6DB88A0B75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6012CE8-EF22-4831-8358-9B3C63F8DC8D}" type="datetimeFigureOut">
              <a:rPr lang="en-US" smtClean="0"/>
              <a:pPr/>
              <a:t>9/11/2014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6893798-7CF3-4781-88D6-6DB88A0B755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6012CE8-EF22-4831-8358-9B3C63F8DC8D}" type="datetimeFigureOut">
              <a:rPr lang="en-US" smtClean="0"/>
              <a:pPr/>
              <a:t>9/11/2014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6893798-7CF3-4781-88D6-6DB88A0B755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Times New Roman" pitchFamily="18" charset="0"/>
                <a:cs typeface="Times New Roman" pitchFamily="18" charset="0"/>
              </a:rPr>
              <a:t>Marketing of the Acquisition by EDUS</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 actions</a:t>
            </a:r>
            <a:endParaRPr lang="en-US" dirty="0"/>
          </a:p>
        </p:txBody>
      </p:sp>
      <p:sp>
        <p:nvSpPr>
          <p:cNvPr id="3" name="Content Placeholder 2"/>
          <p:cNvSpPr>
            <a:spLocks noGrp="1"/>
          </p:cNvSpPr>
          <p:nvPr>
            <p:ph idx="1"/>
          </p:nvPr>
        </p:nvSpPr>
        <p:spPr/>
        <p:txBody>
          <a:bodyPr/>
          <a:lstStyle/>
          <a:p>
            <a:r>
              <a:rPr lang="en-US" dirty="0"/>
              <a:t>It is recommendable that the institution should undertake research and development programs. </a:t>
            </a:r>
            <a:endParaRPr lang="en-US" dirty="0" smtClean="0"/>
          </a:p>
          <a:p>
            <a:r>
              <a:rPr lang="en-US" dirty="0"/>
              <a:t>Also, it is recommendable that in this case the pull marketing strategies should be used.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normAutofit/>
          </a:bodyPr>
          <a:lstStyle/>
          <a:p>
            <a:r>
              <a:rPr lang="en-US" dirty="0"/>
              <a:t>The institution is likely to be affected by several external business environment factors. Hence, it is justifiable to conclude that it should undertake suitable strategies to counteract the adverse effects that may be caused by the external environment factors. However, the acquisition will help to boost the performance of MCU since it will acquire sufficient funding and also improved goodwill via the acquisition.</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a:t>
            </a:r>
            <a:endParaRPr lang="en-US" dirty="0"/>
          </a:p>
        </p:txBody>
      </p:sp>
      <p:sp>
        <p:nvSpPr>
          <p:cNvPr id="3" name="Content Placeholder 2"/>
          <p:cNvSpPr>
            <a:spLocks noGrp="1"/>
          </p:cNvSpPr>
          <p:nvPr>
            <p:ph idx="1"/>
          </p:nvPr>
        </p:nvSpPr>
        <p:spPr/>
        <p:txBody>
          <a:bodyPr>
            <a:normAutofit/>
          </a:bodyPr>
          <a:lstStyle/>
          <a:p>
            <a:r>
              <a:rPr lang="en-US" dirty="0"/>
              <a:t>Armstrong, G., &amp; Cunningham, M. H. (2012). </a:t>
            </a:r>
            <a:r>
              <a:rPr lang="en-US" i="1" dirty="0"/>
              <a:t>Principles of marketing</a:t>
            </a:r>
            <a:r>
              <a:rPr lang="en-US" dirty="0"/>
              <a:t>. Pearson Australia.</a:t>
            </a:r>
          </a:p>
          <a:p>
            <a:r>
              <a:rPr lang="en-US" dirty="0"/>
              <a:t>Gaughan, P. A. (2007). </a:t>
            </a:r>
            <a:r>
              <a:rPr lang="en-US" i="1" dirty="0"/>
              <a:t>Mergers, acquisitions, and corporate restructurings</a:t>
            </a:r>
            <a:r>
              <a:rPr lang="en-US" dirty="0"/>
              <a:t>. John Wiley &amp; Sons.</a:t>
            </a:r>
          </a:p>
          <a:p>
            <a:r>
              <a:rPr lang="en-US" dirty="0"/>
              <a:t>Jeannet, J. P., &amp; Hennessey, H. D. (2005). </a:t>
            </a:r>
            <a:r>
              <a:rPr lang="en-US" i="1" dirty="0"/>
              <a:t>Global marketing strategies</a:t>
            </a:r>
            <a:r>
              <a:rPr lang="en-US" dirty="0"/>
              <a:t>. Dreamtech Press.</a:t>
            </a:r>
          </a:p>
          <a:p>
            <a:r>
              <a:rPr lang="en-US" dirty="0"/>
              <a:t>Kaplan, R. S., &amp; Norton, D. P. (2001). </a:t>
            </a:r>
            <a:r>
              <a:rPr lang="en-US" i="1" dirty="0"/>
              <a:t>The strategy-focused organization: How balanced scorecard companies thrive in the new business environment</a:t>
            </a:r>
            <a:r>
              <a:rPr lang="en-US" dirty="0"/>
              <a:t>. Harvard Business Press.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Specific objectives related to the promotion of EDUS's acquisition of the institution</a:t>
            </a:r>
            <a:endParaRPr lang="en-US" sz="3200" dirty="0"/>
          </a:p>
        </p:txBody>
      </p:sp>
      <p:sp>
        <p:nvSpPr>
          <p:cNvPr id="3" name="Content Placeholder 2"/>
          <p:cNvSpPr>
            <a:spLocks noGrp="1"/>
          </p:cNvSpPr>
          <p:nvPr>
            <p:ph idx="1"/>
          </p:nvPr>
        </p:nvSpPr>
        <p:spPr/>
        <p:txBody>
          <a:bodyPr/>
          <a:lstStyle/>
          <a:p>
            <a:r>
              <a:rPr lang="en-US" dirty="0" smtClean="0"/>
              <a:t>To increase funding to enable the institution setup sufficient physical structures </a:t>
            </a:r>
          </a:p>
          <a:p>
            <a:r>
              <a:rPr lang="en-US" dirty="0" smtClean="0"/>
              <a:t>To enable the institution to come up with the necessary resources that can enable it to offer online courses.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Specific objectives related to informing potential students of new capabilities and offerings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t>To improved goodwill for the institution that will help convince potential students</a:t>
            </a:r>
          </a:p>
          <a:p>
            <a:r>
              <a:rPr lang="en-US" dirty="0" smtClean="0"/>
              <a:t>To improve the reputation of the institution in terms of offering quality education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External factors that may affect the promotional decisions</a:t>
            </a:r>
            <a:endParaRPr lang="en-US" dirty="0"/>
          </a:p>
        </p:txBody>
      </p:sp>
      <p:sp>
        <p:nvSpPr>
          <p:cNvPr id="3" name="Content Placeholder 2"/>
          <p:cNvSpPr>
            <a:spLocks noGrp="1"/>
          </p:cNvSpPr>
          <p:nvPr>
            <p:ph idx="1"/>
          </p:nvPr>
        </p:nvSpPr>
        <p:spPr/>
        <p:txBody>
          <a:bodyPr>
            <a:normAutofit/>
          </a:bodyPr>
          <a:lstStyle/>
          <a:p>
            <a:r>
              <a:rPr lang="en-US" dirty="0" smtClean="0"/>
              <a:t>Cultural factors since potential students are likely to come from different cultural background</a:t>
            </a:r>
          </a:p>
          <a:p>
            <a:r>
              <a:rPr lang="en-US" dirty="0" smtClean="0"/>
              <a:t>Legal environment since the institution will operate in varied countries with varies legal policies</a:t>
            </a:r>
          </a:p>
          <a:p>
            <a:r>
              <a:rPr lang="en-US" dirty="0" smtClean="0"/>
              <a:t>The institution also is at the risk of being affected by economic factors such exchange rate s because it will operate in multiple countries.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Internal factors that may affect the promotional decisions</a:t>
            </a:r>
            <a:endParaRPr lang="en-US" dirty="0"/>
          </a:p>
        </p:txBody>
      </p:sp>
      <p:sp>
        <p:nvSpPr>
          <p:cNvPr id="3" name="Content Placeholder 2"/>
          <p:cNvSpPr>
            <a:spLocks noGrp="1"/>
          </p:cNvSpPr>
          <p:nvPr>
            <p:ph idx="1"/>
          </p:nvPr>
        </p:nvSpPr>
        <p:spPr/>
        <p:txBody>
          <a:bodyPr/>
          <a:lstStyle/>
          <a:p>
            <a:r>
              <a:rPr lang="en-US" dirty="0" smtClean="0"/>
              <a:t>The policies of the two different managements that will come together after acquisition and hence they are likely to have conflicting policies.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plan</a:t>
            </a:r>
            <a:endParaRPr lang="en-US" dirty="0"/>
          </a:p>
        </p:txBody>
      </p:sp>
      <p:sp>
        <p:nvSpPr>
          <p:cNvPr id="3" name="Content Placeholder 2"/>
          <p:cNvSpPr>
            <a:spLocks noGrp="1"/>
          </p:cNvSpPr>
          <p:nvPr>
            <p:ph idx="1"/>
          </p:nvPr>
        </p:nvSpPr>
        <p:spPr/>
        <p:txBody>
          <a:bodyPr>
            <a:normAutofit/>
          </a:bodyPr>
          <a:lstStyle/>
          <a:p>
            <a:r>
              <a:rPr lang="en-US" dirty="0"/>
              <a:t>According to Armstrong &amp; Cunningham (2012), media plan refers to the process of selecting which media to use in advertisement in specific target markets in specified periods so that the best results are yielded from the media advertisement</a:t>
            </a:r>
            <a:r>
              <a:rPr lang="en-US" dirty="0"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Media plan suitable for the institution </a:t>
            </a:r>
            <a:endParaRPr lang="en-US" dirty="0"/>
          </a:p>
        </p:txBody>
      </p:sp>
      <p:sp>
        <p:nvSpPr>
          <p:cNvPr id="3" name="Content Placeholder 2"/>
          <p:cNvSpPr>
            <a:spLocks noGrp="1"/>
          </p:cNvSpPr>
          <p:nvPr>
            <p:ph idx="1"/>
          </p:nvPr>
        </p:nvSpPr>
        <p:spPr/>
        <p:txBody>
          <a:bodyPr/>
          <a:lstStyle/>
          <a:p>
            <a:r>
              <a:rPr lang="en-US" dirty="0" smtClean="0"/>
              <a:t>The institution in this case should use advertisements via media broadcasts such television to reach to all the potential customers.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Push marketing strategies</a:t>
            </a:r>
            <a:endParaRPr lang="en-US" dirty="0"/>
          </a:p>
        </p:txBody>
      </p:sp>
      <p:sp>
        <p:nvSpPr>
          <p:cNvPr id="3" name="Content Placeholder 2"/>
          <p:cNvSpPr>
            <a:spLocks noGrp="1"/>
          </p:cNvSpPr>
          <p:nvPr>
            <p:ph idx="1"/>
          </p:nvPr>
        </p:nvSpPr>
        <p:spPr/>
        <p:txBody>
          <a:bodyPr>
            <a:normAutofit/>
          </a:bodyPr>
          <a:lstStyle/>
          <a:p>
            <a:r>
              <a:rPr lang="en-US" dirty="0"/>
              <a:t>According to Jeannet &amp; Hennessey (2005), push marketing strategies involves undertaking to ensure that the services or products of an organization are taken to the customer thereby creating a need for the customers to buy the products or </a:t>
            </a:r>
            <a:r>
              <a:rPr lang="en-US" dirty="0" smtClean="0"/>
              <a:t>services.</a:t>
            </a:r>
          </a:p>
          <a:p>
            <a:r>
              <a:rPr lang="en-US" dirty="0"/>
              <a:t>The push strategy to attract potential strategies in this case may not be effective. This is because target market is geographically large and hence it will be difficult to take the services to all the population that is in the target market.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Pull marketing strategies</a:t>
            </a:r>
            <a:endParaRPr lang="en-US" dirty="0"/>
          </a:p>
        </p:txBody>
      </p:sp>
      <p:sp>
        <p:nvSpPr>
          <p:cNvPr id="3" name="Content Placeholder 2"/>
          <p:cNvSpPr>
            <a:spLocks noGrp="1"/>
          </p:cNvSpPr>
          <p:nvPr>
            <p:ph idx="1"/>
          </p:nvPr>
        </p:nvSpPr>
        <p:spPr/>
        <p:txBody>
          <a:bodyPr/>
          <a:lstStyle/>
          <a:p>
            <a:r>
              <a:rPr lang="en-US" dirty="0"/>
              <a:t>Pull marketing strategies refer to the strategies that are undertaken to attract customers into buying services or products of an organization (Jeannet &amp; Hennessey, 2005). </a:t>
            </a:r>
            <a:endParaRPr lang="en-US" dirty="0" smtClean="0"/>
          </a:p>
          <a:p>
            <a:r>
              <a:rPr lang="en-US" dirty="0"/>
              <a:t>pull marketing strategies are important to educational institution in this case since the organization wants to attract potential students from a large geographical region.</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1659</Words>
  <Application>Microsoft Office PowerPoint</Application>
  <PresentationFormat>On-screen Show (4:3)</PresentationFormat>
  <Paragraphs>50</Paragraphs>
  <Slides>12</Slides>
  <Notes>8</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Marketing of the Acquisition by EDUS </vt:lpstr>
      <vt:lpstr>Specific objectives related to the promotion of EDUS's acquisition of the institution</vt:lpstr>
      <vt:lpstr>Specific objectives related to informing potential students of new capabilities and offerings</vt:lpstr>
      <vt:lpstr>External factors that may affect the promotional decisions</vt:lpstr>
      <vt:lpstr>Internal factors that may affect the promotional decisions</vt:lpstr>
      <vt:lpstr>Media plan</vt:lpstr>
      <vt:lpstr>Media plan suitable for the institution </vt:lpstr>
      <vt:lpstr>Push marketing strategies</vt:lpstr>
      <vt:lpstr>Pull marketing strategies</vt:lpstr>
      <vt:lpstr>Recommendation actions</vt:lpstr>
      <vt:lpstr>Conclusion </vt:lpstr>
      <vt:lpstr>References </vt:lpstr>
    </vt:vector>
  </TitlesOfParts>
  <Company>Office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Mary</cp:lastModifiedBy>
  <cp:revision>26</cp:revision>
  <dcterms:created xsi:type="dcterms:W3CDTF">2014-08-13T19:42:29Z</dcterms:created>
  <dcterms:modified xsi:type="dcterms:W3CDTF">2014-09-11T07:39:59Z</dcterms:modified>
</cp:coreProperties>
</file>